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0"/>
  </p:notesMasterIdLst>
  <p:handoutMasterIdLst>
    <p:handoutMasterId r:id="rId11"/>
  </p:handoutMasterIdLst>
  <p:sldIdLst>
    <p:sldId id="337" r:id="rId2"/>
    <p:sldId id="329" r:id="rId3"/>
    <p:sldId id="334" r:id="rId4"/>
    <p:sldId id="330" r:id="rId5"/>
    <p:sldId id="336" r:id="rId6"/>
    <p:sldId id="335" r:id="rId7"/>
    <p:sldId id="331" r:id="rId8"/>
    <p:sldId id="338" r:id="rId9"/>
  </p:sldIdLst>
  <p:sldSz cx="12192000" cy="6858000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FFFFF"/>
    <a:srgbClr val="000000"/>
    <a:srgbClr val="868686"/>
    <a:srgbClr val="FCA311"/>
    <a:srgbClr val="F7F7F7"/>
    <a:srgbClr val="FA9223"/>
    <a:srgbClr val="FA9211"/>
    <a:srgbClr val="F6A11B"/>
    <a:srgbClr val="B7CC6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Vaalea tyyli 2 - Korostus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Vaalea tyyli 2 - Korostus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Vaalea tyyli 2 - Korostu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Vaalea tyyli 2 - Korostus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Vaalea tyyli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Vaalea tyyli 3 - Korostus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68707"/>
  </p:normalViewPr>
  <p:slideViewPr>
    <p:cSldViewPr snapToGrid="0">
      <p:cViewPr varScale="1">
        <p:scale>
          <a:sx n="86" d="100"/>
          <a:sy n="86" d="100"/>
        </p:scale>
        <p:origin x="9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86D4800B-8753-3B4F-97ED-321E73BD7EDB}" type="datetimeFigureOut">
              <a:rPr lang="fi-FI"/>
              <a:pPr>
                <a:defRPr/>
              </a:pPr>
              <a:t>9.5.2022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2AEE3D99-5224-E842-A8E5-E1EB0FE635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8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BD7201BD-9C11-AD45-9EF1-CE7B667A450D}" type="datetimeFigureOut">
              <a:rPr lang="fi-FI"/>
              <a:pPr>
                <a:defRPr/>
              </a:pPr>
              <a:t>9.5.2022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3405D274-9957-F14C-8EA2-7129B63473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861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will now present SLISEMAP: our new supervised dimensionality reduction method that can be used to explain black box classification or regression models. SLISEMAP is open source and available as a Python library via GitHub.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3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What is SLISEMAP?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SLISEMAP is a supervised dimensionality reduction method that can be used to explain black box regression and classification models.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With SLISEMAP we can visualise the data structures that are relevant to the black box models.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At the same time, SLISEMAP gives understandable local explanations for the predictions of the black box models.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Combined, the visualisation and local explanations form a global explanation of the black box models.</a:t>
            </a:r>
          </a:p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SLISEMAP visualises data by a typically 2-dimensional embedding.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embedding is such that nearby points have similar explanations.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 local explanation consists of an understandable white box model that locally approximates the predictions of the black box model.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In this SLISEMAP is similar to how other local explanation methods work.</a:t>
            </a:r>
          </a:p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SLISEMAP takes as an input data vectors and predictions from a black box model.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SLISEMAP produces an embedding of data points and a white box model for each of the data points.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In the embedding, nearby points have similar white box models.</a:t>
            </a:r>
          </a:p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This optimisation problem is difficult.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SLISEMAP solves it by efficient heuristics and by using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PyTorch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library for optional GPU acceleration.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51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Here we can see the basic usage of the SLISEMAP library: we create a SLISEMAP object, find a solution, and visualise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554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Here we demonstrate SLISEMAP on the Auto MPG dataset.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We use a random forest as the black box model to predict the fuel efficiency of the cars.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For the local models we use linear regression.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embedding created by SLISEMAP contains a clear cluster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050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Each point in the embedding has a corresponding linear regression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844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To make the interpretation easier, we have clustered the regression coefficients into four clusters.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cluster indices are shown with distinct colours.</a:t>
            </a:r>
          </a:p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On the right, we have the mean regression coefficients for each of the local model clusters.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We show only the five most important variables.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We can take any data point and multiply its data vector with the coefficients of any of the local models from the same cluster.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This gives a good fidelity estimate of the random forest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72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Lets take a closer look at cluster 3, coloured red.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Cluster 3 consists mostly of slightly older US-made cars, which perform poorly in fuel economy.</a:t>
            </a:r>
          </a:p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random forest primarily uses the weight of the car to predict the fuel consumption in this cluster.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Horsepower is not used for this cluster, but it is an important variable for other clusters.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Please see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Jupyter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notebook on GitHub for more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4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You can download the Python package and illustrative notebooks from GitHub, or read our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arXiv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publication for in-depth treatment of SLISEMAP.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Thank you for your time and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18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hy_fas_video_edit.mp4" descr="hy_fas_video_edit.mp4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16000" contrast="-38000"/>
          </a:blip>
          <a:srcRect t="1812" r="603" b="511"/>
          <a:stretch/>
        </p:blipFill>
        <p:spPr>
          <a:xfrm>
            <a:off x="226800" y="226801"/>
            <a:ext cx="11701848" cy="59385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B1B021A1-6BD4-49A7-92E2-FC3E77E7D7D7}" type="datetime1">
              <a:rPr lang="en-GB" smtClean="0"/>
              <a:t>09/05/2022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6800" y="3420000"/>
            <a:ext cx="11701848" cy="983310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ts val="54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  <p:grpSp>
        <p:nvGrpSpPr>
          <p:cNvPr id="23" name="Ryhmä 11"/>
          <p:cNvGrpSpPr/>
          <p:nvPr userDrawn="1"/>
        </p:nvGrpSpPr>
        <p:grpSpPr bwMode="white">
          <a:xfrm>
            <a:off x="292432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4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5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6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37031958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763572" y="1988840"/>
            <a:ext cx="591362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571" y="2996953"/>
            <a:ext cx="5908493" cy="316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0ACB8D-2E7A-48A7-A94B-030165EC4793}" type="datetime1">
              <a:rPr lang="en-GB" smtClean="0"/>
              <a:t>09/05/2022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3332" y="260648"/>
            <a:ext cx="5227323" cy="5898852"/>
          </a:xfrm>
          <a:solidFill>
            <a:schemeClr val="bg1">
              <a:lumMod val="85000"/>
            </a:schemeClr>
          </a:solidFill>
        </p:spPr>
        <p:txBody>
          <a:bodyPr tIns="144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7968994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763200" y="1988840"/>
            <a:ext cx="591480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200" y="2996953"/>
            <a:ext cx="5907600" cy="316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Gotham Narrow Book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Gotham Narrow Book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Gotham Narrow Book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Gotham Narrow Book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Gotham Narrow Book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C1232025-848E-4C1B-A0F3-5B2B3D457463}" type="datetime1">
              <a:rPr lang="en-GB" smtClean="0"/>
              <a:t>09/05/2022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68000" y="254000"/>
            <a:ext cx="5080000" cy="2952750"/>
          </a:xfrm>
          <a:solidFill>
            <a:schemeClr val="bg1">
              <a:lumMod val="95000"/>
            </a:schemeClr>
          </a:solidFill>
        </p:spPr>
        <p:txBody>
          <a:bodyPr tIns="72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+mj-lt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768075" y="3212976"/>
            <a:ext cx="5080000" cy="2952750"/>
          </a:xfrm>
          <a:solidFill>
            <a:schemeClr val="bg1">
              <a:lumMod val="85000"/>
            </a:schemeClr>
          </a:solidFill>
        </p:spPr>
        <p:txBody>
          <a:bodyPr tIns="72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+mj-lt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302261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9B7758-116C-4140-B6DB-C1147B26C5EC}" type="datetime1">
              <a:rPr lang="en-GB" smtClean="0"/>
              <a:t>09/05/2022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4132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00" y="226800"/>
            <a:ext cx="11701848" cy="5905727"/>
          </a:xfrm>
          <a:prstGeom prst="rect">
            <a:avLst/>
          </a:prstGeom>
        </p:spPr>
      </p:pic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B1B021A1-6BD4-49A7-92E2-FC3E77E7D7D7}" type="datetime1">
              <a:rPr lang="en-GB" smtClean="0"/>
              <a:t>09/05/2022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6800" y="3420000"/>
            <a:ext cx="11701848" cy="983310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ts val="54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  <p:grpSp>
        <p:nvGrpSpPr>
          <p:cNvPr id="21" name="Ryhmä 11"/>
          <p:cNvGrpSpPr/>
          <p:nvPr userDrawn="1"/>
        </p:nvGrpSpPr>
        <p:grpSpPr bwMode="white">
          <a:xfrm>
            <a:off x="292432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2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3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966631418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B1B021A1-6BD4-49A7-92E2-FC3E77E7D7D7}" type="datetime1">
              <a:rPr lang="en-GB" smtClean="0"/>
              <a:t>09/05/2022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26800" y="226799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0"/>
          <a:lstStyle>
            <a:lvl1pPr algn="ctr">
              <a:defRPr sz="2400"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884758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ct val="700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  <p:grpSp>
        <p:nvGrpSpPr>
          <p:cNvPr id="21" name="Ryhmä 11"/>
          <p:cNvGrpSpPr/>
          <p:nvPr userDrawn="1"/>
        </p:nvGrpSpPr>
        <p:grpSpPr bwMode="white">
          <a:xfrm>
            <a:off x="292432" y="2606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2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3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2001974070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Kuva 2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ltGray">
          <a:xfrm>
            <a:off x="338667" y="254000"/>
            <a:ext cx="11514667" cy="5905500"/>
          </a:xfrm>
          <a:prstGeom prst="rect">
            <a:avLst/>
          </a:prstGeom>
        </p:spPr>
      </p:pic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14400" y="4267200"/>
            <a:ext cx="10363200" cy="1371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  <p:sp>
        <p:nvSpPr>
          <p:cNvPr id="13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708920"/>
            <a:ext cx="10363200" cy="1296144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48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C139DF-555F-4884-A52D-5104D268AD44}" type="datetime1">
              <a:rPr lang="en-GB" smtClean="0"/>
              <a:t>09/05/2022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6370"/>
            <a:ext cx="2975206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6942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B1B021A1-6BD4-49A7-92E2-FC3E77E7D7D7}" type="datetime1">
              <a:rPr lang="en-GB" smtClean="0"/>
              <a:t>09/05/2022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00" y="222690"/>
            <a:ext cx="11736000" cy="5942614"/>
          </a:xfrm>
          <a:prstGeom prst="rect">
            <a:avLst/>
          </a:prstGeom>
        </p:spPr>
      </p:pic>
      <p:grpSp>
        <p:nvGrpSpPr>
          <p:cNvPr id="12" name="Ryhmä 11"/>
          <p:cNvGrpSpPr/>
          <p:nvPr userDrawn="1"/>
        </p:nvGrpSpPr>
        <p:grpSpPr bwMode="white">
          <a:xfrm>
            <a:off x="292432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3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4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884758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ct val="700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430835094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03512" y="716436"/>
            <a:ext cx="10153128" cy="122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 anchorCtr="0"/>
          <a:lstStyle>
            <a:lvl1pPr algn="ctr">
              <a:defRPr sz="4000"/>
            </a:lvl1pPr>
          </a:lstStyle>
          <a:p>
            <a:pPr lvl="0"/>
            <a:r>
              <a:rPr lang="fi-FI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335360" y="2204865"/>
            <a:ext cx="1152128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92075" indent="0" algn="ctr">
              <a:lnSpc>
                <a:spcPct val="80000"/>
              </a:lnSpc>
              <a:buClr>
                <a:schemeClr val="tx1"/>
              </a:buClr>
              <a:buFont typeface="Arial"/>
              <a:buNone/>
              <a:defRPr>
                <a:latin typeface="+mj-lt"/>
                <a:cs typeface="Gotham narrow bold"/>
              </a:defRPr>
            </a:lvl1pPr>
            <a:lvl2pPr marL="382588" indent="0" algn="ctr">
              <a:lnSpc>
                <a:spcPct val="80000"/>
              </a:lnSpc>
              <a:buFont typeface="Arial"/>
              <a:buNone/>
              <a:defRPr>
                <a:latin typeface="Gotham Narrow Book"/>
                <a:cs typeface="Gotham Narrow Book"/>
              </a:defRPr>
            </a:lvl2pPr>
            <a:lvl3pPr marL="76517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3pPr>
            <a:lvl4pPr marL="124142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4pPr>
            <a:lvl5pPr marL="171767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5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7FDA8B-5024-41F9-96BA-DE834CBA048A}" type="datetime1">
              <a:rPr lang="en-GB" smtClean="0"/>
              <a:t>09/05/2022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4570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2997" y="2204865"/>
            <a:ext cx="1102951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421AAA-9468-410B-AE58-6AF913CDA27D}" type="datetime1">
              <a:rPr lang="en-GB" smtClean="0"/>
              <a:t>09/05/2022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544444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4000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6480043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86F0238F-2308-4A48-B2E1-00FCB2BFEC78}" type="datetime1">
              <a:rPr lang="en-GB" smtClean="0"/>
              <a:t>09/05/2022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515353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785DCF2-BC03-4AAE-A835-57E4F208A97E}" type="datetime1">
              <a:rPr lang="en-GB" smtClean="0"/>
              <a:t>09/05/2022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grpSp>
        <p:nvGrpSpPr>
          <p:cNvPr id="16" name="Ryhmä 15"/>
          <p:cNvGrpSpPr/>
          <p:nvPr userDrawn="1"/>
        </p:nvGrpSpPr>
        <p:grpSpPr bwMode="black">
          <a:xfrm>
            <a:off x="334478" y="263539"/>
            <a:ext cx="1397690" cy="1309952"/>
            <a:chOff x="1311275" y="373063"/>
            <a:chExt cx="6524625" cy="6115050"/>
          </a:xfrm>
          <a:solidFill>
            <a:srgbClr val="FFFFFF"/>
          </a:solidFill>
        </p:grpSpPr>
        <p:sp>
          <p:nvSpPr>
            <p:cNvPr id="17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26800" y="226800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1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sz="3200" b="1">
                <a:solidFill>
                  <a:srgbClr val="00B0F0"/>
                </a:solidFill>
              </a:defRPr>
            </a:lvl1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884758"/>
          </a:xfrm>
          <a:noFill/>
        </p:spPr>
        <p:txBody>
          <a:bodyPr tIns="252000" bIns="36000" anchor="t" anchorCtr="0">
            <a:spAutoFit/>
          </a:bodyPr>
          <a:lstStyle>
            <a:lvl1pPr algn="ctr">
              <a:lnSpc>
                <a:spcPct val="700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</a:t>
            </a:r>
            <a:r>
              <a:rPr lang="fi-FI" noProof="0" err="1"/>
              <a:t>text</a:t>
            </a:r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86429463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uva 9"/>
          <p:cNvPicPr>
            <a:picLocks noChangeAspect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hidden">
          <a:xfrm>
            <a:off x="226799" y="215490"/>
            <a:ext cx="11738401" cy="594401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063552" y="802411"/>
            <a:ext cx="9722048" cy="97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63552" y="1981200"/>
            <a:ext cx="972204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0261600" y="6189117"/>
            <a:ext cx="91440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D08BD52-FDAE-42AB-8313-0991B6AE4759}" type="datetime1">
              <a:rPr lang="en-GB" smtClean="0"/>
              <a:t>09/05/2022</a:t>
            </a:fld>
            <a:endParaRPr lang="fi-FI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189117"/>
            <a:ext cx="68064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669315E-5A66-CF44-AE5D-C333B2F730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3"/>
          </p:nvPr>
        </p:nvSpPr>
        <p:spPr>
          <a:xfrm>
            <a:off x="6768000" y="6189217"/>
            <a:ext cx="3744000" cy="57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/>
              <a:t>Presentation </a:t>
            </a:r>
            <a:r>
              <a:rPr lang="fi-FI" err="1"/>
              <a:t>Name</a:t>
            </a:r>
            <a:r>
              <a:rPr lang="fi-FI"/>
              <a:t> / </a:t>
            </a:r>
            <a:r>
              <a:rPr lang="fi-FI" err="1"/>
              <a:t>Firstname</a:t>
            </a:r>
            <a:r>
              <a:rPr lang="fi-FI"/>
              <a:t> </a:t>
            </a:r>
            <a:r>
              <a:rPr lang="fi-FI" err="1"/>
              <a:t>Lastname</a:t>
            </a:r>
            <a:endParaRPr lang="fi-FI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128293"/>
            <a:ext cx="1637321" cy="1545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" y="6237312"/>
            <a:ext cx="2085975" cy="542925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968404" y="6188400"/>
            <a:ext cx="3744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 anchorCtr="0"/>
          <a:lstStyle>
            <a:defPPr>
              <a:defRPr lang="fi-FI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fi-FI" sz="900" err="1">
                <a:latin typeface="+mn-lt"/>
                <a:cs typeface="Arial"/>
              </a:rPr>
              <a:t>Faculty</a:t>
            </a:r>
            <a:r>
              <a:rPr lang="fi-FI" sz="900">
                <a:latin typeface="+mn-lt"/>
                <a:cs typeface="Arial"/>
              </a:rPr>
              <a:t> of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9" r:id="rId2"/>
    <p:sldLayoutId id="2147483690" r:id="rId3"/>
    <p:sldLayoutId id="2147483680" r:id="rId4"/>
    <p:sldLayoutId id="2147483691" r:id="rId5"/>
    <p:sldLayoutId id="2147483681" r:id="rId6"/>
    <p:sldLayoutId id="2147483667" r:id="rId7"/>
    <p:sldLayoutId id="2147483669" r:id="rId8"/>
    <p:sldLayoutId id="2147483684" r:id="rId9"/>
    <p:sldLayoutId id="2147483670" r:id="rId10"/>
    <p:sldLayoutId id="2147483678" r:id="rId11"/>
    <p:sldLayoutId id="2147483683" r:id="rId12"/>
  </p:sldLayoutIdLst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 kern="1200" cap="all" baseline="0">
          <a:solidFill>
            <a:schemeClr val="tx1"/>
          </a:solidFill>
          <a:latin typeface="+mj-lt"/>
          <a:ea typeface="+mj-ea"/>
          <a:cs typeface="Gotham Narrow Bold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SzPct val="100000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3175" algn="l" rtl="0" eaLnBrk="1" fontAlgn="base" hangingPunct="1">
        <a:spcBef>
          <a:spcPct val="0"/>
        </a:spcBef>
        <a:spcAft>
          <a:spcPct val="50000"/>
        </a:spcAft>
        <a:buClr>
          <a:schemeClr val="tx1"/>
        </a:buClr>
        <a:buSzPct val="10000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5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50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ahelsinki/slisema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2201.0445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ahelsinki/slisema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2201.0445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laotsikko 10"/>
          <p:cNvSpPr>
            <a:spLocks noGrp="1"/>
          </p:cNvSpPr>
          <p:nvPr>
            <p:ph type="subTitle" idx="1"/>
          </p:nvPr>
        </p:nvSpPr>
        <p:spPr>
          <a:xfrm>
            <a:off x="914400" y="3707306"/>
            <a:ext cx="10363200" cy="1371600"/>
          </a:xfrm>
        </p:spPr>
        <p:txBody>
          <a:bodyPr/>
          <a:lstStyle/>
          <a:p>
            <a:endParaRPr lang="fi-FI"/>
          </a:p>
          <a:p>
            <a:r>
              <a:rPr lang="fi-FI"/>
              <a:t>Anton Björklund &amp; Jarmo Mäkelä &amp; Kai Puolamäki</a:t>
            </a:r>
          </a:p>
          <a:p>
            <a:endParaRPr lang="fi-FI"/>
          </a:p>
          <a:p>
            <a:endParaRPr lang="fi-FI"/>
          </a:p>
          <a:p>
            <a:r>
              <a:rPr lang="fi-FI">
                <a:hlinkClick r:id="rId3"/>
              </a:rPr>
              <a:t>https://github.com/edahelsinki/slisemap</a:t>
            </a:r>
            <a:r>
              <a:rPr lang="fi-FI"/>
              <a:t> </a:t>
            </a:r>
          </a:p>
          <a:p>
            <a:endParaRPr lang="fi-FI"/>
          </a:p>
          <a:p>
            <a:endParaRPr lang="fi-FI"/>
          </a:p>
        </p:txBody>
      </p:sp>
      <p:sp>
        <p:nvSpPr>
          <p:cNvPr id="10" name="Otsikko 9"/>
          <p:cNvSpPr>
            <a:spLocks noGrp="1"/>
          </p:cNvSpPr>
          <p:nvPr>
            <p:ph type="ctrTitle"/>
          </p:nvPr>
        </p:nvSpPr>
        <p:spPr>
          <a:xfrm>
            <a:off x="914400" y="2149026"/>
            <a:ext cx="10363200" cy="1296144"/>
          </a:xfrm>
        </p:spPr>
        <p:txBody>
          <a:bodyPr/>
          <a:lstStyle/>
          <a:p>
            <a:r>
              <a:rPr lang="fi-FI" dirty="0">
                <a:solidFill>
                  <a:schemeClr val="accent2"/>
                </a:solidFill>
              </a:rPr>
              <a:t>SLISEMAP</a:t>
            </a:r>
            <a:br>
              <a:rPr lang="fi-FI" dirty="0"/>
            </a:br>
            <a:r>
              <a:rPr lang="fi-FI" i="1" dirty="0" err="1"/>
              <a:t>Combining</a:t>
            </a:r>
            <a:r>
              <a:rPr lang="fi-FI" dirty="0"/>
              <a:t> </a:t>
            </a:r>
            <a:r>
              <a:rPr lang="fi-FI" dirty="0" err="1"/>
              <a:t>supervised</a:t>
            </a:r>
            <a:r>
              <a:rPr lang="fi-FI" dirty="0"/>
              <a:t> </a:t>
            </a:r>
            <a:r>
              <a:rPr lang="fi-FI" dirty="0" err="1">
                <a:solidFill>
                  <a:schemeClr val="accent2"/>
                </a:solidFill>
              </a:rPr>
              <a:t>dimensionality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>
                <a:solidFill>
                  <a:schemeClr val="accent2"/>
                </a:solidFill>
              </a:rPr>
              <a:t>reduction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>
                <a:solidFill>
                  <a:schemeClr val="accent2"/>
                </a:solidFill>
              </a:rPr>
              <a:t>local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>
                <a:solidFill>
                  <a:schemeClr val="accent2"/>
                </a:solidFill>
              </a:rPr>
              <a:t>explanations</a:t>
            </a:r>
            <a:endParaRPr lang="fi-FI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53349-3169-CA12-916C-4354FF09759F}"/>
              </a:ext>
            </a:extLst>
          </p:cNvPr>
          <p:cNvSpPr txBox="1"/>
          <p:nvPr/>
        </p:nvSpPr>
        <p:spPr bwMode="auto">
          <a:xfrm>
            <a:off x="1871704" y="337147"/>
            <a:ext cx="844859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i-FI" sz="1600" dirty="0"/>
              <a:t>Björklund, A., Mäkelä, J., Puolamäki, K., 2022. SLISEMAP: </a:t>
            </a:r>
            <a:r>
              <a:rPr lang="fi-FI" sz="1600" dirty="0" err="1"/>
              <a:t>Supervised</a:t>
            </a:r>
            <a:r>
              <a:rPr lang="fi-FI" sz="1600" dirty="0"/>
              <a:t> </a:t>
            </a:r>
            <a:r>
              <a:rPr lang="fi-FI" sz="1600" dirty="0" err="1"/>
              <a:t>dimensionality</a:t>
            </a:r>
            <a:r>
              <a:rPr lang="fi-FI" sz="1600" dirty="0"/>
              <a:t> </a:t>
            </a:r>
            <a:r>
              <a:rPr lang="fi-FI" sz="1600" dirty="0" err="1"/>
              <a:t>reduction</a:t>
            </a:r>
            <a:r>
              <a:rPr lang="fi-FI" sz="1600" dirty="0"/>
              <a:t> </a:t>
            </a:r>
            <a:r>
              <a:rPr lang="fi-FI" sz="1600" dirty="0" err="1"/>
              <a:t>through</a:t>
            </a:r>
            <a:r>
              <a:rPr lang="fi-FI" sz="1600" dirty="0"/>
              <a:t> </a:t>
            </a:r>
            <a:r>
              <a:rPr lang="fi-FI" sz="1600" dirty="0" err="1"/>
              <a:t>local</a:t>
            </a:r>
            <a:r>
              <a:rPr lang="fi-FI" sz="1600" dirty="0"/>
              <a:t> </a:t>
            </a:r>
            <a:r>
              <a:rPr lang="fi-FI" sz="1600" dirty="0" err="1"/>
              <a:t>explanations</a:t>
            </a:r>
            <a:r>
              <a:rPr lang="fi-FI" sz="1600" dirty="0"/>
              <a:t>. arXiv:2201.04455 [</a:t>
            </a:r>
            <a:r>
              <a:rPr lang="fi-FI" sz="1600" dirty="0" err="1"/>
              <a:t>cs</a:t>
            </a:r>
            <a:r>
              <a:rPr lang="fi-FI" sz="1600" dirty="0"/>
              <a:t>]. </a:t>
            </a:r>
            <a:r>
              <a:rPr lang="fi-FI" sz="1600" dirty="0">
                <a:hlinkClick r:id="rId4"/>
              </a:rPr>
              <a:t>https://arxiv.org/abs/2201.04455</a:t>
            </a:r>
            <a:r>
              <a:rPr lang="fi-FI" sz="1600" dirty="0"/>
              <a:t> </a:t>
            </a:r>
            <a:endParaRPr lang="en-GB" sz="1600" dirty="0"/>
          </a:p>
          <a:p>
            <a:pPr algn="ctr"/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00A8F-3D20-8090-52C6-83A7D100925E}"/>
              </a:ext>
            </a:extLst>
          </p:cNvPr>
          <p:cNvSpPr txBox="1"/>
          <p:nvPr/>
        </p:nvSpPr>
        <p:spPr bwMode="auto">
          <a:xfrm>
            <a:off x="4252546" y="5686257"/>
            <a:ext cx="3686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ourier" pitchFamily="2" charset="0"/>
              </a:rPr>
              <a:t>pip install </a:t>
            </a:r>
            <a:r>
              <a:rPr lang="en-GB" err="1">
                <a:latin typeface="Courier" pitchFamily="2" charset="0"/>
              </a:rPr>
              <a:t>slisemap</a:t>
            </a:r>
            <a:endParaRPr lang="en-GB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5D58A-DF6F-66CC-0C3D-AB44CB3D180A}"/>
              </a:ext>
            </a:extLst>
          </p:cNvPr>
          <p:cNvSpPr txBox="1"/>
          <p:nvPr/>
        </p:nvSpPr>
        <p:spPr bwMode="auto">
          <a:xfrm>
            <a:off x="10741395" y="6521453"/>
            <a:ext cx="10724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/>
              <a:t>9 May 2022</a:t>
            </a:r>
          </a:p>
        </p:txBody>
      </p:sp>
    </p:spTree>
    <p:extLst>
      <p:ext uri="{BB962C8B-B14F-4D97-AF65-F5344CB8AC3E}">
        <p14:creationId xmlns:p14="http://schemas.microsoft.com/office/powerpoint/2010/main" val="130772642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CD94D1B-2815-633A-FBFD-F4411905ED6C}"/>
              </a:ext>
            </a:extLst>
          </p:cNvPr>
          <p:cNvSpPr txBox="1"/>
          <p:nvPr/>
        </p:nvSpPr>
        <p:spPr bwMode="auto">
          <a:xfrm>
            <a:off x="226760" y="2110619"/>
            <a:ext cx="25273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i="1">
                <a:solidFill>
                  <a:schemeClr val="tx2"/>
                </a:solidFill>
              </a:rPr>
              <a:t>complex regression or</a:t>
            </a:r>
          </a:p>
          <a:p>
            <a:pPr algn="ctr"/>
            <a:r>
              <a:rPr lang="en-GB" sz="2000" i="1">
                <a:solidFill>
                  <a:schemeClr val="tx2"/>
                </a:solidFill>
              </a:rPr>
              <a:t>classification function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FF511-5B7B-8F69-538A-D2B37FE2CC98}"/>
              </a:ext>
            </a:extLst>
          </p:cNvPr>
          <p:cNvSpPr txBox="1"/>
          <p:nvPr/>
        </p:nvSpPr>
        <p:spPr bwMode="auto">
          <a:xfrm>
            <a:off x="4089354" y="4825029"/>
            <a:ext cx="739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b="1" i="1"/>
              <a:t>Optimization criteria for a solution:</a:t>
            </a:r>
          </a:p>
          <a:p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Nearby points </a:t>
            </a:r>
            <a:r>
              <a:rPr lang="en-GB" i="1" err="1">
                <a:solidFill>
                  <a:schemeClr val="accent2"/>
                </a:solidFill>
                <a:latin typeface="Arial"/>
                <a:ea typeface="ＭＳ Ｐゴシック"/>
              </a:rPr>
              <a:t>i</a:t>
            </a:r>
            <a:r>
              <a:rPr lang="en-GB" i="1">
                <a:solidFill>
                  <a:schemeClr val="accent2"/>
                </a:solidFill>
                <a:latin typeface="Arial"/>
                <a:ea typeface="ＭＳ Ｐゴシック"/>
              </a:rPr>
              <a:t> </a:t>
            </a:r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and </a:t>
            </a:r>
            <a:r>
              <a:rPr lang="en-GB" i="1">
                <a:solidFill>
                  <a:schemeClr val="accent2"/>
                </a:solidFill>
                <a:latin typeface="Arial"/>
                <a:ea typeface="ＭＳ Ｐゴシック"/>
              </a:rPr>
              <a:t>j </a:t>
            </a:r>
            <a:r>
              <a:rPr lang="en-GB">
                <a:latin typeface="Arial"/>
                <a:ea typeface="ＭＳ Ｐゴシック"/>
              </a:rPr>
              <a:t>in the </a:t>
            </a:r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embedding</a:t>
            </a:r>
            <a:r>
              <a:rPr lang="en-GB">
                <a:latin typeface="Arial"/>
                <a:ea typeface="ＭＳ Ｐゴシック"/>
              </a:rPr>
              <a:t> is</a:t>
            </a:r>
            <a:endParaRPr lang="en-GB"/>
          </a:p>
          <a:p>
            <a:r>
              <a:rPr lang="en-GB">
                <a:solidFill>
                  <a:schemeClr val="accent2"/>
                </a:solidFill>
              </a:rPr>
              <a:t>explained</a:t>
            </a:r>
            <a:r>
              <a:rPr lang="en-GB"/>
              <a:t> by the same white box model or </a:t>
            </a:r>
            <a:r>
              <a:rPr lang="en-GB" i="1"/>
              <a:t>f(</a:t>
            </a:r>
            <a:r>
              <a:rPr lang="en-GB" b="1" i="1"/>
              <a:t>x</a:t>
            </a:r>
            <a:r>
              <a:rPr lang="en-GB" i="1" baseline="-25000"/>
              <a:t>i</a:t>
            </a:r>
            <a:r>
              <a:rPr lang="en-GB" i="1"/>
              <a:t>) ≈</a:t>
            </a:r>
            <a:r>
              <a:rPr lang="en-GB" i="1" err="1"/>
              <a:t>g</a:t>
            </a:r>
            <a:r>
              <a:rPr lang="en-GB" i="1" baseline="-25000" err="1"/>
              <a:t>j</a:t>
            </a:r>
            <a:r>
              <a:rPr lang="en-GB" i="1"/>
              <a:t>(</a:t>
            </a:r>
            <a:r>
              <a:rPr lang="en-GB" b="1" i="1"/>
              <a:t>x</a:t>
            </a:r>
            <a:r>
              <a:rPr lang="en-GB" i="1" baseline="-25000"/>
              <a:t>i</a:t>
            </a:r>
            <a:r>
              <a:rPr lang="en-GB" i="1"/>
              <a:t>).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9BD15-A3A9-9AAE-D10C-F727C07F0066}"/>
              </a:ext>
            </a:extLst>
          </p:cNvPr>
          <p:cNvSpPr txBox="1"/>
          <p:nvPr/>
        </p:nvSpPr>
        <p:spPr bwMode="auto">
          <a:xfrm>
            <a:off x="208848" y="3059503"/>
            <a:ext cx="267764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i="1">
                <a:solidFill>
                  <a:schemeClr val="tx2"/>
                </a:solidFill>
              </a:rPr>
              <a:t>simple understandable</a:t>
            </a:r>
          </a:p>
          <a:p>
            <a:pPr algn="ctr"/>
            <a:r>
              <a:rPr lang="en-GB" sz="2000" i="1">
                <a:solidFill>
                  <a:schemeClr val="tx2"/>
                </a:solidFill>
              </a:rPr>
              <a:t>functions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A4E9DB-2396-7388-726D-0E483231C9B5}"/>
              </a:ext>
            </a:extLst>
          </p:cNvPr>
          <p:cNvGrpSpPr/>
          <p:nvPr/>
        </p:nvGrpSpPr>
        <p:grpSpPr>
          <a:xfrm>
            <a:off x="2698845" y="360933"/>
            <a:ext cx="8964853" cy="4138031"/>
            <a:chOff x="1784444" y="212649"/>
            <a:chExt cx="8964853" cy="4138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013A39-5F98-0901-E3FB-24B8505838D3}"/>
                </a:ext>
              </a:extLst>
            </p:cNvPr>
            <p:cNvSpPr txBox="1"/>
            <p:nvPr/>
          </p:nvSpPr>
          <p:spPr bwMode="auto">
            <a:xfrm>
              <a:off x="3476489" y="262933"/>
              <a:ext cx="16783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i="1"/>
                <a:t>n </a:t>
              </a:r>
              <a:r>
                <a:rPr lang="en-GB"/>
                <a:t>datapoints</a:t>
              </a:r>
              <a:endParaRPr lang="en-GB" i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22F43D-CFEC-031E-68BC-EAC6B29BE004}"/>
                </a:ext>
              </a:extLst>
            </p:cNvPr>
            <p:cNvSpPr txBox="1"/>
            <p:nvPr/>
          </p:nvSpPr>
          <p:spPr bwMode="auto">
            <a:xfrm>
              <a:off x="3476489" y="1145695"/>
              <a:ext cx="29960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/>
                <a:t>which are real vectors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9E2159-A551-4886-5F58-7F7B9B4E64A9}"/>
                </a:ext>
              </a:extLst>
            </p:cNvPr>
            <p:cNvSpPr txBox="1"/>
            <p:nvPr/>
          </p:nvSpPr>
          <p:spPr bwMode="auto">
            <a:xfrm>
              <a:off x="3476489" y="2028457"/>
              <a:ext cx="35073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b="1" i="1"/>
                <a:t>black box </a:t>
              </a:r>
              <a:r>
                <a:rPr lang="en-GB"/>
                <a:t>global model </a:t>
              </a:r>
              <a:r>
                <a:rPr lang="en-GB" i="1"/>
                <a:t>f</a:t>
              </a:r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4D4465-A890-605E-6A79-DC4918DD60AD}"/>
                </a:ext>
              </a:extLst>
            </p:cNvPr>
            <p:cNvSpPr txBox="1"/>
            <p:nvPr/>
          </p:nvSpPr>
          <p:spPr bwMode="auto">
            <a:xfrm>
              <a:off x="3476489" y="2911219"/>
              <a:ext cx="35169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b="1" i="1"/>
                <a:t>white box </a:t>
              </a:r>
              <a:r>
                <a:rPr lang="en-GB"/>
                <a:t>local models </a:t>
              </a:r>
              <a:r>
                <a:rPr lang="en-GB" i="1" err="1"/>
                <a:t>g</a:t>
              </a:r>
              <a:r>
                <a:rPr lang="en-GB" i="1" baseline="-25000" err="1"/>
                <a:t>i</a:t>
              </a:r>
              <a:endParaRPr lang="en-GB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81EB380-F92C-047B-0574-B287A543747E}"/>
                </a:ext>
              </a:extLst>
            </p:cNvPr>
            <p:cNvGrpSpPr/>
            <p:nvPr/>
          </p:nvGrpSpPr>
          <p:grpSpPr>
            <a:xfrm>
              <a:off x="8094997" y="212649"/>
              <a:ext cx="2654300" cy="4001574"/>
              <a:chOff x="6250012" y="212649"/>
              <a:chExt cx="2654300" cy="400157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DE5C8F0-83D2-9528-C402-E2DF34D38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0012" y="212649"/>
                <a:ext cx="2641600" cy="4699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09A9FE-C9EC-F4BC-B795-0CC61F9E2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0012" y="1124143"/>
                <a:ext cx="1625600" cy="4191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439FAA3-1B7F-404A-9FDE-AD5EBA8DC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0012" y="1984837"/>
                <a:ext cx="2527300" cy="4318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3C8E72B-74CC-D29F-7BA4-5BF61A86C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0012" y="2858230"/>
                <a:ext cx="2654300" cy="4318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29AE8D9-9779-E4D8-973C-9338E27AE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0012" y="3731623"/>
                <a:ext cx="1435100" cy="48260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99E599-78C4-BE3F-C48A-3870F893A090}"/>
                </a:ext>
              </a:extLst>
            </p:cNvPr>
            <p:cNvSpPr txBox="1"/>
            <p:nvPr/>
          </p:nvSpPr>
          <p:spPr bwMode="auto">
            <a:xfrm>
              <a:off x="3476489" y="3793982"/>
              <a:ext cx="42223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i="1"/>
                <a:t>2D </a:t>
              </a:r>
              <a:r>
                <a:rPr lang="en-GB" b="1" i="1"/>
                <a:t>embedding</a:t>
              </a:r>
              <a:r>
                <a:rPr lang="en-GB"/>
                <a:t> </a:t>
              </a:r>
              <a:r>
                <a:rPr lang="en-GB" b="1" i="1"/>
                <a:t>z</a:t>
              </a:r>
              <a:r>
                <a:rPr lang="en-GB" i="1" baseline="-25000"/>
                <a:t>i</a:t>
              </a:r>
              <a:r>
                <a:rPr lang="en-GB"/>
                <a:t> of datapoints</a:t>
              </a:r>
              <a:endParaRPr lang="en-GB" i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8C28B7-F6C1-7970-18CB-5504492BDC6F}"/>
                </a:ext>
              </a:extLst>
            </p:cNvPr>
            <p:cNvSpPr txBox="1"/>
            <p:nvPr/>
          </p:nvSpPr>
          <p:spPr bwMode="auto">
            <a:xfrm>
              <a:off x="2055232" y="1233855"/>
              <a:ext cx="75020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GB" b="1"/>
                <a:t>input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E8DF113-66C7-B799-B13C-B1C771832D8F}"/>
                </a:ext>
              </a:extLst>
            </p:cNvPr>
            <p:cNvSpPr/>
            <p:nvPr/>
          </p:nvSpPr>
          <p:spPr>
            <a:xfrm>
              <a:off x="2971713" y="262933"/>
              <a:ext cx="406480" cy="231117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B4ED57-EAAF-F71C-A5A4-9538FF763E90}"/>
                </a:ext>
              </a:extLst>
            </p:cNvPr>
            <p:cNvSpPr txBox="1"/>
            <p:nvPr/>
          </p:nvSpPr>
          <p:spPr bwMode="auto">
            <a:xfrm>
              <a:off x="1784444" y="3337310"/>
              <a:ext cx="10209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GB" b="1"/>
                <a:t>output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76B93A1D-8398-8A9C-1477-8506A0205835}"/>
                </a:ext>
              </a:extLst>
            </p:cNvPr>
            <p:cNvSpPr/>
            <p:nvPr/>
          </p:nvSpPr>
          <p:spPr>
            <a:xfrm>
              <a:off x="2971713" y="2693272"/>
              <a:ext cx="406480" cy="16574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88C3D6-28B7-8BFB-5DE2-4C10A4507BF3}"/>
              </a:ext>
            </a:extLst>
          </p:cNvPr>
          <p:cNvCxnSpPr>
            <a:cxnSpLocks/>
          </p:cNvCxnSpPr>
          <p:nvPr/>
        </p:nvCxnSpPr>
        <p:spPr>
          <a:xfrm>
            <a:off x="2948931" y="2384582"/>
            <a:ext cx="1364365" cy="0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C9E7C4-D9CF-56F9-537B-64BE24C3B88D}"/>
              </a:ext>
            </a:extLst>
          </p:cNvPr>
          <p:cNvCxnSpPr>
            <a:cxnSpLocks/>
          </p:cNvCxnSpPr>
          <p:nvPr/>
        </p:nvCxnSpPr>
        <p:spPr>
          <a:xfrm>
            <a:off x="2969633" y="3267071"/>
            <a:ext cx="1364365" cy="0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05187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58B621-30FB-D081-9F21-07A15AE0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SLISEMAP usage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1799B-24F2-B808-F4A7-E6FBC6F7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07" y="3193808"/>
            <a:ext cx="10213985" cy="1417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C5C34-1CFB-3209-6257-EF7478E2F9F1}"/>
              </a:ext>
            </a:extLst>
          </p:cNvPr>
          <p:cNvSpPr txBox="1"/>
          <p:nvPr/>
        </p:nvSpPr>
        <p:spPr bwMode="auto">
          <a:xfrm>
            <a:off x="4021319" y="1929314"/>
            <a:ext cx="3686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ourier" pitchFamily="2" charset="0"/>
              </a:rPr>
              <a:t>pip install </a:t>
            </a:r>
            <a:r>
              <a:rPr lang="en-GB" dirty="0" err="1">
                <a:latin typeface="Courier" pitchFamily="2" charset="0"/>
              </a:rPr>
              <a:t>slisemap</a:t>
            </a:r>
            <a:endParaRPr lang="en-GB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0937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F68816-87CC-A569-7E3A-060DF367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SLISEMAP embedding and</a:t>
            </a:r>
            <a:br>
              <a:rPr lang="en-GB"/>
            </a:br>
            <a:r>
              <a:rPr lang="en-GB"/>
              <a:t>local models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5A2A4A-4267-9E58-A4BE-CD484F05F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5" r="51117"/>
          <a:stretch/>
        </p:blipFill>
        <p:spPr bwMode="auto">
          <a:xfrm>
            <a:off x="2502028" y="2075934"/>
            <a:ext cx="4170621" cy="40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749F89-46CF-1FEB-8A03-05AD3A0CFA49}"/>
              </a:ext>
            </a:extLst>
          </p:cNvPr>
          <p:cNvSpPr txBox="1"/>
          <p:nvPr/>
        </p:nvSpPr>
        <p:spPr bwMode="auto">
          <a:xfrm>
            <a:off x="368549" y="3365413"/>
            <a:ext cx="157895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err="1">
                <a:solidFill>
                  <a:schemeClr val="tx2"/>
                </a:solidFill>
              </a:rPr>
              <a:t>autompg</a:t>
            </a:r>
            <a:endParaRPr lang="en-GB" sz="2000">
              <a:solidFill>
                <a:schemeClr val="tx2"/>
              </a:solidFill>
            </a:endParaRP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dataset &amp;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random forest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regressor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85724-4EDF-2E75-0B04-81A59BC604F8}"/>
              </a:ext>
            </a:extLst>
          </p:cNvPr>
          <p:cNvSpPr/>
          <p:nvPr/>
        </p:nvSpPr>
        <p:spPr>
          <a:xfrm>
            <a:off x="6096000" y="2372497"/>
            <a:ext cx="465438" cy="8402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73298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F68816-87CC-A569-7E3A-060DF367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SLISEMAP embedding and</a:t>
            </a:r>
            <a:br>
              <a:rPr lang="en-GB"/>
            </a:br>
            <a:r>
              <a:rPr lang="en-GB"/>
              <a:t>local models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5A2A4A-4267-9E58-A4BE-CD484F05F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1" r="49379"/>
          <a:stretch/>
        </p:blipFill>
        <p:spPr bwMode="auto">
          <a:xfrm>
            <a:off x="2502028" y="2137718"/>
            <a:ext cx="4318902" cy="39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749F89-46CF-1FEB-8A03-05AD3A0CFA49}"/>
              </a:ext>
            </a:extLst>
          </p:cNvPr>
          <p:cNvSpPr txBox="1"/>
          <p:nvPr/>
        </p:nvSpPr>
        <p:spPr bwMode="auto">
          <a:xfrm>
            <a:off x="368549" y="3365413"/>
            <a:ext cx="157895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err="1">
                <a:solidFill>
                  <a:schemeClr val="tx2"/>
                </a:solidFill>
              </a:rPr>
              <a:t>autompg</a:t>
            </a:r>
            <a:endParaRPr lang="en-GB" sz="2000">
              <a:solidFill>
                <a:schemeClr val="tx2"/>
              </a:solidFill>
            </a:endParaRP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dataset &amp;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random forest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regressor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F38F81-222F-C1B7-AFA0-DBE7EF3DA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4" t="5739"/>
          <a:stretch/>
        </p:blipFill>
        <p:spPr bwMode="auto">
          <a:xfrm>
            <a:off x="6924576" y="2129736"/>
            <a:ext cx="4251424" cy="420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86227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F68816-87CC-A569-7E3A-060DF367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SLISEMAP embedding and</a:t>
            </a:r>
            <a:br>
              <a:rPr lang="en-GB"/>
            </a:br>
            <a:r>
              <a:rPr lang="en-GB"/>
              <a:t>local models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5A2A4A-4267-9E58-A4BE-CD484F05F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28" y="1857898"/>
            <a:ext cx="8531944" cy="42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749F89-46CF-1FEB-8A03-05AD3A0CFA49}"/>
              </a:ext>
            </a:extLst>
          </p:cNvPr>
          <p:cNvSpPr txBox="1"/>
          <p:nvPr/>
        </p:nvSpPr>
        <p:spPr bwMode="auto">
          <a:xfrm>
            <a:off x="368549" y="3365413"/>
            <a:ext cx="157895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err="1">
                <a:solidFill>
                  <a:schemeClr val="tx2"/>
                </a:solidFill>
              </a:rPr>
              <a:t>autompg</a:t>
            </a:r>
            <a:endParaRPr lang="en-GB" sz="2000">
              <a:solidFill>
                <a:schemeClr val="tx2"/>
              </a:solidFill>
            </a:endParaRP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dataset &amp;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random forest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regressor</a:t>
            </a:r>
          </a:p>
        </p:txBody>
      </p:sp>
    </p:spTree>
    <p:extLst>
      <p:ext uri="{BB962C8B-B14F-4D97-AF65-F5344CB8AC3E}">
        <p14:creationId xmlns:p14="http://schemas.microsoft.com/office/powerpoint/2010/main" val="56013691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97036BF-E1B3-D2D9-46F1-123ADC88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28" y="1919266"/>
            <a:ext cx="8531944" cy="42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AEBA52-6A6D-F814-A0DF-5E82546B4D6B}"/>
              </a:ext>
            </a:extLst>
          </p:cNvPr>
          <p:cNvSpPr/>
          <p:nvPr/>
        </p:nvSpPr>
        <p:spPr>
          <a:xfrm>
            <a:off x="4295800" y="2277071"/>
            <a:ext cx="1152128" cy="1151929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676D8-0AC0-874A-8DF9-4F14FE92C6A7}"/>
              </a:ext>
            </a:extLst>
          </p:cNvPr>
          <p:cNvCxnSpPr>
            <a:cxnSpLocks/>
          </p:cNvCxnSpPr>
          <p:nvPr/>
        </p:nvCxnSpPr>
        <p:spPr>
          <a:xfrm flipH="1">
            <a:off x="5720670" y="1055474"/>
            <a:ext cx="800950" cy="1255782"/>
          </a:xfrm>
          <a:prstGeom prst="straightConnector1">
            <a:avLst/>
          </a:prstGeom>
          <a:ln w="44450">
            <a:solidFill>
              <a:schemeClr val="accent2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58D89C-50B8-EDC8-CAAF-9979CA315624}"/>
              </a:ext>
            </a:extLst>
          </p:cNvPr>
          <p:cNvCxnSpPr>
            <a:cxnSpLocks/>
          </p:cNvCxnSpPr>
          <p:nvPr/>
        </p:nvCxnSpPr>
        <p:spPr>
          <a:xfrm>
            <a:off x="2859583" y="1055474"/>
            <a:ext cx="1436217" cy="1445550"/>
          </a:xfrm>
          <a:prstGeom prst="straightConnector1">
            <a:avLst/>
          </a:prstGeom>
          <a:ln w="44450">
            <a:solidFill>
              <a:schemeClr val="accent2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A0F389-8046-4A44-A4CD-8251F8FB6340}"/>
              </a:ext>
            </a:extLst>
          </p:cNvPr>
          <p:cNvCxnSpPr>
            <a:cxnSpLocks/>
          </p:cNvCxnSpPr>
          <p:nvPr/>
        </p:nvCxnSpPr>
        <p:spPr>
          <a:xfrm>
            <a:off x="9061243" y="1520844"/>
            <a:ext cx="64576" cy="629879"/>
          </a:xfrm>
          <a:prstGeom prst="straightConnector1">
            <a:avLst/>
          </a:prstGeom>
          <a:ln w="44450">
            <a:solidFill>
              <a:schemeClr val="accent2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319E89-0FF0-138C-6217-FCDB48646016}"/>
              </a:ext>
            </a:extLst>
          </p:cNvPr>
          <p:cNvCxnSpPr>
            <a:cxnSpLocks/>
          </p:cNvCxnSpPr>
          <p:nvPr/>
        </p:nvCxnSpPr>
        <p:spPr>
          <a:xfrm>
            <a:off x="5583061" y="2878865"/>
            <a:ext cx="3478182" cy="745712"/>
          </a:xfrm>
          <a:prstGeom prst="straightConnector1">
            <a:avLst/>
          </a:prstGeom>
          <a:ln w="22225">
            <a:solidFill>
              <a:schemeClr val="accent2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EAAF9C-4461-72C2-C1EA-88976D0509D3}"/>
              </a:ext>
            </a:extLst>
          </p:cNvPr>
          <p:cNvCxnSpPr>
            <a:cxnSpLocks/>
          </p:cNvCxnSpPr>
          <p:nvPr/>
        </p:nvCxnSpPr>
        <p:spPr>
          <a:xfrm>
            <a:off x="5595473" y="2996952"/>
            <a:ext cx="3530346" cy="1288712"/>
          </a:xfrm>
          <a:prstGeom prst="straightConnector1">
            <a:avLst/>
          </a:prstGeom>
          <a:ln w="22225">
            <a:solidFill>
              <a:schemeClr val="accent2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2C9467-720C-B8C3-550C-B59E3A2926A7}"/>
              </a:ext>
            </a:extLst>
          </p:cNvPr>
          <p:cNvCxnSpPr>
            <a:cxnSpLocks/>
          </p:cNvCxnSpPr>
          <p:nvPr/>
        </p:nvCxnSpPr>
        <p:spPr>
          <a:xfrm>
            <a:off x="5558795" y="3140968"/>
            <a:ext cx="3017293" cy="1872838"/>
          </a:xfrm>
          <a:prstGeom prst="straightConnector1">
            <a:avLst/>
          </a:prstGeom>
          <a:ln w="22225">
            <a:solidFill>
              <a:schemeClr val="accent2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E93F60-DF36-29A8-7008-84C777670241}"/>
              </a:ext>
            </a:extLst>
          </p:cNvPr>
          <p:cNvCxnSpPr>
            <a:cxnSpLocks/>
          </p:cNvCxnSpPr>
          <p:nvPr/>
        </p:nvCxnSpPr>
        <p:spPr>
          <a:xfrm>
            <a:off x="5447928" y="3310814"/>
            <a:ext cx="3126092" cy="2364130"/>
          </a:xfrm>
          <a:prstGeom prst="straightConnector1">
            <a:avLst/>
          </a:prstGeom>
          <a:ln w="22225">
            <a:solidFill>
              <a:schemeClr val="accent2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00D25F-01D1-377C-5CB3-7155078308E3}"/>
              </a:ext>
            </a:extLst>
          </p:cNvPr>
          <p:cNvCxnSpPr>
            <a:cxnSpLocks/>
          </p:cNvCxnSpPr>
          <p:nvPr/>
        </p:nvCxnSpPr>
        <p:spPr>
          <a:xfrm>
            <a:off x="5611515" y="2681778"/>
            <a:ext cx="2637293" cy="264396"/>
          </a:xfrm>
          <a:prstGeom prst="straightConnector1">
            <a:avLst/>
          </a:prstGeom>
          <a:ln w="22225">
            <a:solidFill>
              <a:schemeClr val="accent2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E35598-D9EE-15C1-68FE-EE34A59E9F22}"/>
              </a:ext>
            </a:extLst>
          </p:cNvPr>
          <p:cNvSpPr txBox="1"/>
          <p:nvPr/>
        </p:nvSpPr>
        <p:spPr bwMode="auto">
          <a:xfrm>
            <a:off x="407368" y="3441548"/>
            <a:ext cx="185307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here black box</a:t>
            </a:r>
          </a:p>
          <a:p>
            <a:pPr algn="ctr"/>
            <a:r>
              <a:rPr lang="en-GB" sz="2000">
                <a:solidFill>
                  <a:schemeClr val="tx2"/>
                </a:solidFill>
              </a:rPr>
              <a:t>global model </a:t>
            </a:r>
            <a:r>
              <a:rPr lang="en-GB" sz="2000" i="1">
                <a:solidFill>
                  <a:schemeClr val="tx2"/>
                </a:solidFill>
              </a:rPr>
              <a:t>f </a:t>
            </a:r>
            <a:r>
              <a:rPr lang="en-GB" sz="2000">
                <a:solidFill>
                  <a:schemeClr val="tx2"/>
                </a:solidFill>
              </a:rPr>
              <a:t>is</a:t>
            </a:r>
          </a:p>
          <a:p>
            <a:pPr algn="ctr"/>
            <a:r>
              <a:rPr lang="en-GB" sz="2000">
                <a:solidFill>
                  <a:schemeClr val="tx2"/>
                </a:solidFill>
              </a:rPr>
              <a:t>random forest</a:t>
            </a:r>
          </a:p>
          <a:p>
            <a:pPr algn="ctr"/>
            <a:r>
              <a:rPr lang="en-GB" sz="2000">
                <a:solidFill>
                  <a:schemeClr val="tx2"/>
                </a:solidFill>
              </a:rPr>
              <a:t>regression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C3DEAA-65D1-BFE2-E465-C359052447FE}"/>
              </a:ext>
            </a:extLst>
          </p:cNvPr>
          <p:cNvSpPr txBox="1"/>
          <p:nvPr/>
        </p:nvSpPr>
        <p:spPr bwMode="auto">
          <a:xfrm>
            <a:off x="9619967" y="2661887"/>
            <a:ext cx="189635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here white box</a:t>
            </a:r>
          </a:p>
          <a:p>
            <a:pPr algn="ctr"/>
            <a:r>
              <a:rPr lang="en-GB" sz="2000">
                <a:solidFill>
                  <a:schemeClr val="tx2"/>
                </a:solidFill>
              </a:rPr>
              <a:t>local model </a:t>
            </a:r>
            <a:r>
              <a:rPr lang="en-GB" sz="2000" i="1" err="1">
                <a:solidFill>
                  <a:schemeClr val="tx2"/>
                </a:solidFill>
              </a:rPr>
              <a:t>g</a:t>
            </a:r>
            <a:r>
              <a:rPr lang="en-GB" sz="2000" i="1" baseline="-25000" err="1">
                <a:solidFill>
                  <a:schemeClr val="tx2"/>
                </a:solidFill>
              </a:rPr>
              <a:t>i</a:t>
            </a:r>
            <a:r>
              <a:rPr lang="en-GB" sz="2000" i="1">
                <a:solidFill>
                  <a:schemeClr val="tx2"/>
                </a:solidFill>
              </a:rPr>
              <a:t> </a:t>
            </a:r>
            <a:r>
              <a:rPr lang="en-GB" sz="2000">
                <a:solidFill>
                  <a:schemeClr val="tx2"/>
                </a:solidFill>
              </a:rPr>
              <a:t>is</a:t>
            </a:r>
          </a:p>
          <a:p>
            <a:pPr algn="ctr"/>
            <a:r>
              <a:rPr lang="en-GB" sz="2000">
                <a:solidFill>
                  <a:schemeClr val="tx2"/>
                </a:solidFill>
              </a:rPr>
              <a:t>linear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A870AC-1F51-C0C7-6202-57C151FF9E4E}"/>
              </a:ext>
            </a:extLst>
          </p:cNvPr>
          <p:cNvSpPr txBox="1"/>
          <p:nvPr/>
        </p:nvSpPr>
        <p:spPr bwMode="auto">
          <a:xfrm>
            <a:off x="2400418" y="294761"/>
            <a:ext cx="739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b="1" i="1"/>
              <a:t>Optimization criteria for a solution:</a:t>
            </a:r>
          </a:p>
          <a:p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Nearby points </a:t>
            </a:r>
            <a:r>
              <a:rPr lang="en-GB" i="1" err="1">
                <a:solidFill>
                  <a:schemeClr val="accent2"/>
                </a:solidFill>
                <a:latin typeface="Arial"/>
                <a:ea typeface="ＭＳ Ｐゴシック"/>
              </a:rPr>
              <a:t>i</a:t>
            </a:r>
            <a:r>
              <a:rPr lang="en-GB" i="1">
                <a:solidFill>
                  <a:schemeClr val="accent2"/>
                </a:solidFill>
                <a:latin typeface="Arial"/>
                <a:ea typeface="ＭＳ Ｐゴシック"/>
              </a:rPr>
              <a:t> </a:t>
            </a:r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and </a:t>
            </a:r>
            <a:r>
              <a:rPr lang="en-GB" i="1">
                <a:solidFill>
                  <a:schemeClr val="accent2"/>
                </a:solidFill>
                <a:latin typeface="Arial"/>
                <a:ea typeface="ＭＳ Ｐゴシック"/>
              </a:rPr>
              <a:t>j </a:t>
            </a:r>
            <a:r>
              <a:rPr lang="en-GB">
                <a:latin typeface="Arial"/>
                <a:ea typeface="ＭＳ Ｐゴシック"/>
              </a:rPr>
              <a:t>in the </a:t>
            </a:r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embedding</a:t>
            </a:r>
            <a:r>
              <a:rPr lang="en-GB">
                <a:latin typeface="Arial"/>
                <a:ea typeface="ＭＳ Ｐゴシック"/>
              </a:rPr>
              <a:t> is</a:t>
            </a:r>
            <a:endParaRPr lang="en-GB"/>
          </a:p>
          <a:p>
            <a:r>
              <a:rPr lang="en-GB">
                <a:solidFill>
                  <a:schemeClr val="accent2"/>
                </a:solidFill>
              </a:rPr>
              <a:t>explained</a:t>
            </a:r>
            <a:r>
              <a:rPr lang="en-GB"/>
              <a:t> by the same white box model or </a:t>
            </a:r>
            <a:r>
              <a:rPr lang="en-GB" i="1"/>
              <a:t>f(</a:t>
            </a:r>
            <a:r>
              <a:rPr lang="en-GB" b="1" i="1"/>
              <a:t>x</a:t>
            </a:r>
            <a:r>
              <a:rPr lang="en-GB" i="1" baseline="-25000"/>
              <a:t>i</a:t>
            </a:r>
            <a:r>
              <a:rPr lang="en-GB" i="1"/>
              <a:t>) ≈</a:t>
            </a:r>
            <a:r>
              <a:rPr lang="en-GB" i="1" err="1"/>
              <a:t>g</a:t>
            </a:r>
            <a:r>
              <a:rPr lang="en-GB" i="1" baseline="-25000" err="1"/>
              <a:t>j</a:t>
            </a:r>
            <a:r>
              <a:rPr lang="en-GB" i="1"/>
              <a:t>(</a:t>
            </a:r>
            <a:r>
              <a:rPr lang="en-GB" b="1" i="1"/>
              <a:t>x</a:t>
            </a:r>
            <a:r>
              <a:rPr lang="en-GB" i="1" baseline="-25000"/>
              <a:t>i</a:t>
            </a:r>
            <a:r>
              <a:rPr lang="en-GB" i="1"/>
              <a:t>).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93566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laotsikko 10"/>
          <p:cNvSpPr>
            <a:spLocks noGrp="1"/>
          </p:cNvSpPr>
          <p:nvPr>
            <p:ph type="subTitle" idx="1"/>
          </p:nvPr>
        </p:nvSpPr>
        <p:spPr>
          <a:xfrm>
            <a:off x="914400" y="3707306"/>
            <a:ext cx="10363200" cy="1371600"/>
          </a:xfrm>
        </p:spPr>
        <p:txBody>
          <a:bodyPr/>
          <a:lstStyle/>
          <a:p>
            <a:endParaRPr lang="fi-FI"/>
          </a:p>
          <a:p>
            <a:r>
              <a:rPr lang="fi-FI"/>
              <a:t>Anton Björklund &amp; Jarmo Mäkelä &amp; Kai Puolamäki</a:t>
            </a:r>
          </a:p>
          <a:p>
            <a:endParaRPr lang="fi-FI"/>
          </a:p>
          <a:p>
            <a:endParaRPr lang="fi-FI"/>
          </a:p>
          <a:p>
            <a:r>
              <a:rPr lang="fi-FI">
                <a:hlinkClick r:id="rId3"/>
              </a:rPr>
              <a:t>https://github.com/edahelsinki/slisemap</a:t>
            </a:r>
            <a:r>
              <a:rPr lang="fi-FI"/>
              <a:t> </a:t>
            </a:r>
          </a:p>
          <a:p>
            <a:endParaRPr lang="fi-FI"/>
          </a:p>
          <a:p>
            <a:endParaRPr lang="fi-FI"/>
          </a:p>
        </p:txBody>
      </p:sp>
      <p:sp>
        <p:nvSpPr>
          <p:cNvPr id="10" name="Otsikko 9"/>
          <p:cNvSpPr>
            <a:spLocks noGrp="1"/>
          </p:cNvSpPr>
          <p:nvPr>
            <p:ph type="ctrTitle"/>
          </p:nvPr>
        </p:nvSpPr>
        <p:spPr>
          <a:xfrm>
            <a:off x="914400" y="2149026"/>
            <a:ext cx="10363200" cy="1296144"/>
          </a:xfrm>
        </p:spPr>
        <p:txBody>
          <a:bodyPr/>
          <a:lstStyle/>
          <a:p>
            <a:r>
              <a:rPr lang="fi-FI" dirty="0">
                <a:solidFill>
                  <a:schemeClr val="accent2"/>
                </a:solidFill>
              </a:rPr>
              <a:t>SLISEMAP</a:t>
            </a:r>
            <a:br>
              <a:rPr lang="fi-FI" dirty="0"/>
            </a:br>
            <a:r>
              <a:rPr lang="fi-FI" i="1" dirty="0" err="1"/>
              <a:t>Combining</a:t>
            </a:r>
            <a:r>
              <a:rPr lang="fi-FI" dirty="0"/>
              <a:t> </a:t>
            </a:r>
            <a:r>
              <a:rPr lang="fi-FI" dirty="0" err="1"/>
              <a:t>supervised</a:t>
            </a:r>
            <a:r>
              <a:rPr lang="fi-FI" dirty="0"/>
              <a:t> </a:t>
            </a:r>
            <a:r>
              <a:rPr lang="fi-FI" dirty="0" err="1">
                <a:solidFill>
                  <a:schemeClr val="accent2"/>
                </a:solidFill>
              </a:rPr>
              <a:t>dimensionality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>
                <a:solidFill>
                  <a:schemeClr val="accent2"/>
                </a:solidFill>
              </a:rPr>
              <a:t>reduction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>
                <a:solidFill>
                  <a:schemeClr val="accent2"/>
                </a:solidFill>
              </a:rPr>
              <a:t>local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>
                <a:solidFill>
                  <a:schemeClr val="accent2"/>
                </a:solidFill>
              </a:rPr>
              <a:t>explanations</a:t>
            </a:r>
            <a:endParaRPr lang="fi-FI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53349-3169-CA12-916C-4354FF09759F}"/>
              </a:ext>
            </a:extLst>
          </p:cNvPr>
          <p:cNvSpPr txBox="1"/>
          <p:nvPr/>
        </p:nvSpPr>
        <p:spPr bwMode="auto">
          <a:xfrm>
            <a:off x="1871704" y="337147"/>
            <a:ext cx="844859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i-FI" sz="1600" dirty="0"/>
              <a:t>Björklund, A., Mäkelä, J., Puolamäki, K., 2022. SLISEMAP: </a:t>
            </a:r>
            <a:r>
              <a:rPr lang="fi-FI" sz="1600" dirty="0" err="1"/>
              <a:t>Supervised</a:t>
            </a:r>
            <a:r>
              <a:rPr lang="fi-FI" sz="1600" dirty="0"/>
              <a:t> </a:t>
            </a:r>
            <a:r>
              <a:rPr lang="fi-FI" sz="1600" dirty="0" err="1"/>
              <a:t>dimensionality</a:t>
            </a:r>
            <a:r>
              <a:rPr lang="fi-FI" sz="1600" dirty="0"/>
              <a:t> </a:t>
            </a:r>
            <a:r>
              <a:rPr lang="fi-FI" sz="1600" dirty="0" err="1"/>
              <a:t>reduction</a:t>
            </a:r>
            <a:r>
              <a:rPr lang="fi-FI" sz="1600" dirty="0"/>
              <a:t> </a:t>
            </a:r>
            <a:r>
              <a:rPr lang="fi-FI" sz="1600" dirty="0" err="1"/>
              <a:t>through</a:t>
            </a:r>
            <a:r>
              <a:rPr lang="fi-FI" sz="1600" dirty="0"/>
              <a:t> </a:t>
            </a:r>
            <a:r>
              <a:rPr lang="fi-FI" sz="1600" dirty="0" err="1"/>
              <a:t>local</a:t>
            </a:r>
            <a:r>
              <a:rPr lang="fi-FI" sz="1600" dirty="0"/>
              <a:t> </a:t>
            </a:r>
            <a:r>
              <a:rPr lang="fi-FI" sz="1600" dirty="0" err="1"/>
              <a:t>explanations</a:t>
            </a:r>
            <a:r>
              <a:rPr lang="fi-FI" sz="1600" dirty="0"/>
              <a:t>. arXiv:2201.04455 [</a:t>
            </a:r>
            <a:r>
              <a:rPr lang="fi-FI" sz="1600" dirty="0" err="1"/>
              <a:t>cs</a:t>
            </a:r>
            <a:r>
              <a:rPr lang="fi-FI" sz="1600" dirty="0"/>
              <a:t>]. </a:t>
            </a:r>
            <a:r>
              <a:rPr lang="fi-FI" sz="1600" dirty="0">
                <a:hlinkClick r:id="rId4"/>
              </a:rPr>
              <a:t>https://arxiv.org/abs/2201.04455</a:t>
            </a:r>
            <a:r>
              <a:rPr lang="fi-FI" sz="1600" dirty="0"/>
              <a:t> </a:t>
            </a:r>
            <a:endParaRPr lang="en-GB" sz="1600" dirty="0"/>
          </a:p>
          <a:p>
            <a:pPr algn="ctr"/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00A8F-3D20-8090-52C6-83A7D100925E}"/>
              </a:ext>
            </a:extLst>
          </p:cNvPr>
          <p:cNvSpPr txBox="1"/>
          <p:nvPr/>
        </p:nvSpPr>
        <p:spPr bwMode="auto">
          <a:xfrm>
            <a:off x="4252546" y="5686257"/>
            <a:ext cx="3686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ourier" pitchFamily="2" charset="0"/>
              </a:rPr>
              <a:t>pip install </a:t>
            </a:r>
            <a:r>
              <a:rPr lang="en-GB" err="1">
                <a:latin typeface="Courier" pitchFamily="2" charset="0"/>
              </a:rPr>
              <a:t>slisemap</a:t>
            </a:r>
            <a:endParaRPr lang="en-GB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5D58A-DF6F-66CC-0C3D-AB44CB3D180A}"/>
              </a:ext>
            </a:extLst>
          </p:cNvPr>
          <p:cNvSpPr txBox="1"/>
          <p:nvPr/>
        </p:nvSpPr>
        <p:spPr bwMode="auto">
          <a:xfrm>
            <a:off x="10741395" y="6521453"/>
            <a:ext cx="10724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/>
              <a:t>9 May 2022</a:t>
            </a:r>
          </a:p>
        </p:txBody>
      </p:sp>
    </p:spTree>
    <p:extLst>
      <p:ext uri="{BB962C8B-B14F-4D97-AF65-F5344CB8AC3E}">
        <p14:creationId xmlns:p14="http://schemas.microsoft.com/office/powerpoint/2010/main" val="400476488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HY_2016">
  <a:themeElements>
    <a:clrScheme name="HY2016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0E4073"/>
      </a:accent1>
      <a:accent2>
        <a:srgbClr val="7B3CB4"/>
      </a:accent2>
      <a:accent3>
        <a:srgbClr val="45BC9F"/>
      </a:accent3>
      <a:accent4>
        <a:srgbClr val="A5E363"/>
      </a:accent4>
      <a:accent5>
        <a:srgbClr val="7ECEF1"/>
      </a:accent5>
      <a:accent6>
        <a:srgbClr val="FFE263"/>
      </a:accent6>
      <a:hlink>
        <a:srgbClr val="0091D0"/>
      </a:hlink>
      <a:folHlink>
        <a:srgbClr val="8C8A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="" xmlns:ma14="http://schemas.microsoft.com/office/mac/drawingml/2011/main" val="1"/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culty of science_accessible_template_2021.potx" id="{1573BA35-3030-4127-AA2E-4772A621FFAD}" vid="{F76BE330-52EA-4EB8-AA41-F5D5F9539425}"/>
    </a:ext>
  </a:extLst>
</a:theme>
</file>

<file path=ppt/theme/theme2.xml><?xml version="1.0" encoding="utf-8"?>
<a:theme xmlns:a="http://schemas.openxmlformats.org/drawingml/2006/main" name="Office Theme">
  <a:themeElements>
    <a:clrScheme name="HY (konserni)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8C8A87"/>
      </a:accent1>
      <a:accent2>
        <a:srgbClr val="1E1C77"/>
      </a:accent2>
      <a:accent3>
        <a:srgbClr val="FCA311"/>
      </a:accent3>
      <a:accent4>
        <a:srgbClr val="256EC7"/>
      </a:accent4>
      <a:accent5>
        <a:srgbClr val="8EAC7D"/>
      </a:accent5>
      <a:accent6>
        <a:srgbClr val="718A93"/>
      </a:accent6>
      <a:hlink>
        <a:srgbClr val="FCA311"/>
      </a:hlink>
      <a:folHlink>
        <a:srgbClr val="8C8A87"/>
      </a:folHlink>
    </a:clrScheme>
    <a:fontScheme name="Basic (Arial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Y (konserni)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8C8A87"/>
      </a:accent1>
      <a:accent2>
        <a:srgbClr val="1E1C77"/>
      </a:accent2>
      <a:accent3>
        <a:srgbClr val="FCA311"/>
      </a:accent3>
      <a:accent4>
        <a:srgbClr val="256EC7"/>
      </a:accent4>
      <a:accent5>
        <a:srgbClr val="8EAC7D"/>
      </a:accent5>
      <a:accent6>
        <a:srgbClr val="718A93"/>
      </a:accent6>
      <a:hlink>
        <a:srgbClr val="FCA311"/>
      </a:hlink>
      <a:folHlink>
        <a:srgbClr val="8C8A87"/>
      </a:folHlink>
    </a:clrScheme>
    <a:fontScheme name="Basic (Arial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HY_2016</Template>
  <TotalTime>2460</TotalTime>
  <Words>830</Words>
  <Application>Microsoft Macintosh PowerPoint</Application>
  <PresentationFormat>Widescreen</PresentationFormat>
  <Paragraphs>106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Courier</vt:lpstr>
      <vt:lpstr>Gotham Narrow Bold</vt:lpstr>
      <vt:lpstr>Gotham Narrow Book</vt:lpstr>
      <vt:lpstr>Gotham-Bold</vt:lpstr>
      <vt:lpstr>HY_2016</vt:lpstr>
      <vt:lpstr>SLISEMAP Combining supervised dimensionality reduction with local explanations</vt:lpstr>
      <vt:lpstr>PowerPoint Presentation</vt:lpstr>
      <vt:lpstr>Basic SLISEMAP usage</vt:lpstr>
      <vt:lpstr>SLISEMAP embedding and local models</vt:lpstr>
      <vt:lpstr>SLISEMAP embedding and local models</vt:lpstr>
      <vt:lpstr>SLISEMAP embedding and local models</vt:lpstr>
      <vt:lpstr>PowerPoint Presentation</vt:lpstr>
      <vt:lpstr>SLISEMAP Combining supervised dimensionality reduction with local explanations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of science</dc:title>
  <dc:subject/>
  <dc:creator>Puolamäki, Kai R</dc:creator>
  <cp:lastModifiedBy>Puolamäki, Kai R</cp:lastModifiedBy>
  <cp:revision>5</cp:revision>
  <dcterms:created xsi:type="dcterms:W3CDTF">2022-05-05T12:48:38Z</dcterms:created>
  <dcterms:modified xsi:type="dcterms:W3CDTF">2022-05-11T05:58:32Z</dcterms:modified>
</cp:coreProperties>
</file>